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20" r:id="rId2"/>
    <p:sldId id="262" r:id="rId3"/>
    <p:sldId id="256" r:id="rId4"/>
    <p:sldId id="264" r:id="rId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6357" autoAdjust="0"/>
  </p:normalViewPr>
  <p:slideViewPr>
    <p:cSldViewPr snapToGrid="0">
      <p:cViewPr varScale="1">
        <p:scale>
          <a:sx n="56" d="100"/>
          <a:sy n="56" d="100"/>
        </p:scale>
        <p:origin x="4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93B43-5C47-4DD4-BBAB-FF8B2B7D7B08}" type="datetimeFigureOut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B5DE3-9DD3-43AA-860E-3760FF3E77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449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13C7-D060-4B8E-931A-C20875E9CB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69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3A2-3B01-4B77-83E9-D8A46AB828EB}" type="datetimeFigureOut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8D1D-90A9-4107-8A7F-396471FE08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3A2-3B01-4B77-83E9-D8A46AB828EB}" type="datetimeFigureOut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8D1D-90A9-4107-8A7F-396471FE08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3A2-3B01-4B77-83E9-D8A46AB828EB}" type="datetimeFigureOut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8D1D-90A9-4107-8A7F-396471FE08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3A2-3B01-4B77-83E9-D8A46AB828EB}" type="datetimeFigureOut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8D1D-90A9-4107-8A7F-396471FE08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3A2-3B01-4B77-83E9-D8A46AB828EB}" type="datetimeFigureOut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8D1D-90A9-4107-8A7F-396471FE08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3A2-3B01-4B77-83E9-D8A46AB828EB}" type="datetimeFigureOut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8D1D-90A9-4107-8A7F-396471FE08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3A2-3B01-4B77-83E9-D8A46AB828EB}" type="datetimeFigureOut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8D1D-90A9-4107-8A7F-396471FE08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3A2-3B01-4B77-83E9-D8A46AB828EB}" type="datetimeFigureOut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8D1D-90A9-4107-8A7F-396471FE08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3A2-3B01-4B77-83E9-D8A46AB828EB}" type="datetimeFigureOut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8D1D-90A9-4107-8A7F-396471FE08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3A2-3B01-4B77-83E9-D8A46AB828EB}" type="datetimeFigureOut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8D1D-90A9-4107-8A7F-396471FE08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3A2-3B01-4B77-83E9-D8A46AB828EB}" type="datetimeFigureOut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8D1D-90A9-4107-8A7F-396471FE08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5E3A2-3B01-4B77-83E9-D8A46AB828EB}" type="datetimeFigureOut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8D1D-90A9-4107-8A7F-396471FE08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ED7E-8B60-498C-92FA-EE0EC5BD8017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40838" y="1848281"/>
            <a:ext cx="74623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chemeClr val="accent1">
                    <a:lumMod val="75000"/>
                  </a:schemeClr>
                </a:solidFill>
              </a:rPr>
              <a:t>Assemblage des blocs CTH </a:t>
            </a:r>
            <a:endParaRPr lang="fr-FR" sz="40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D05BD8C5-6702-4637-B4C1-A3F7C372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3" y="136525"/>
            <a:ext cx="2723434" cy="53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88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63762"/>
              </p:ext>
            </p:extLst>
          </p:nvPr>
        </p:nvGraphicFramePr>
        <p:xfrm>
          <a:off x="179512" y="6093296"/>
          <a:ext cx="1454150" cy="609600"/>
        </p:xfrm>
        <a:graphic>
          <a:graphicData uri="http://schemas.openxmlformats.org/drawingml/2006/table">
            <a:tbl>
              <a:tblPr/>
              <a:tblGrid>
                <a:gridCol w="72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Comic Sans MS"/>
                          <a:ea typeface="Times New Roman"/>
                          <a:cs typeface="Times New Roman"/>
                        </a:rPr>
                        <a:t>QM</a:t>
                      </a:r>
                      <a:endParaRPr lang="fr-FR" sz="1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000" dirty="0">
                          <a:latin typeface="Comic Sans MS"/>
                          <a:ea typeface="Times New Roman"/>
                          <a:cs typeface="Times New Roman"/>
                        </a:rPr>
                        <a:t>Révision A</a:t>
                      </a: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cap="small" spc="-100" dirty="0">
                          <a:latin typeface="Comic Sans MS"/>
                          <a:ea typeface="Times New Roman"/>
                          <a:cs typeface="Times New Roman"/>
                        </a:rPr>
                        <a:t>BE –  </a:t>
                      </a:r>
                      <a:r>
                        <a:rPr lang="fr-FR" sz="1000" cap="small" spc="-100" dirty="0" err="1">
                          <a:latin typeface="Comic Sans MS"/>
                          <a:ea typeface="Times New Roman"/>
                          <a:cs typeface="Times New Roman"/>
                        </a:rPr>
                        <a:t>PILLON</a:t>
                      </a:r>
                      <a:endParaRPr lang="fr-FR" sz="1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cap="small" spc="-100" dirty="0" err="1">
                          <a:latin typeface="Comic Sans MS"/>
                          <a:ea typeface="Times New Roman"/>
                          <a:cs typeface="Times New Roman"/>
                        </a:rPr>
                        <a:t>CTH</a:t>
                      </a:r>
                      <a:r>
                        <a:rPr lang="fr-FR" sz="1000" cap="small" spc="-100" dirty="0"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endParaRPr lang="fr-FR" sz="1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8501058" y="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1/3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2402538" y="1331236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402538" y="1331236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058722" y="1331236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2402538" y="5651716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4058722" y="3681028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Connecteur droit 1028"/>
          <p:cNvCxnSpPr/>
          <p:nvPr/>
        </p:nvCxnSpPr>
        <p:spPr>
          <a:xfrm>
            <a:off x="4058722" y="3233451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Connecteur droit 1031"/>
          <p:cNvCxnSpPr/>
          <p:nvPr/>
        </p:nvCxnSpPr>
        <p:spPr>
          <a:xfrm>
            <a:off x="7155066" y="1331236"/>
            <a:ext cx="0" cy="1902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Connecteur droit 1034"/>
          <p:cNvCxnSpPr/>
          <p:nvPr/>
        </p:nvCxnSpPr>
        <p:spPr>
          <a:xfrm>
            <a:off x="7515106" y="3681028"/>
            <a:ext cx="0" cy="1970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cteur droit 1039"/>
          <p:cNvCxnSpPr/>
          <p:nvPr/>
        </p:nvCxnSpPr>
        <p:spPr>
          <a:xfrm>
            <a:off x="3926538" y="3055145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Ellipse 1042"/>
          <p:cNvSpPr/>
          <p:nvPr/>
        </p:nvSpPr>
        <p:spPr>
          <a:xfrm>
            <a:off x="4142562" y="301914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3890534" y="301914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5" name="Connecteur droit 84"/>
          <p:cNvCxnSpPr/>
          <p:nvPr/>
        </p:nvCxnSpPr>
        <p:spPr>
          <a:xfrm>
            <a:off x="3925807" y="385151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lipse 85"/>
          <p:cNvSpPr/>
          <p:nvPr/>
        </p:nvSpPr>
        <p:spPr>
          <a:xfrm>
            <a:off x="4141831" y="381551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3889803" y="381551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4" name="ZoneTexte 1043"/>
          <p:cNvSpPr txBox="1"/>
          <p:nvPr/>
        </p:nvSpPr>
        <p:spPr>
          <a:xfrm>
            <a:off x="3744381" y="149270"/>
            <a:ext cx="3471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     CENTRALE SUPERPOSEE</a:t>
            </a:r>
          </a:p>
          <a:p>
            <a:r>
              <a:rPr lang="fr-FR" dirty="0"/>
              <a:t>Raccordement par cadre aspiration</a:t>
            </a:r>
          </a:p>
          <a:p>
            <a:r>
              <a:rPr lang="fr-FR" dirty="0"/>
              <a:t>             </a:t>
            </a:r>
            <a:r>
              <a:rPr lang="fr-FR" dirty="0" err="1"/>
              <a:t>CTH</a:t>
            </a:r>
            <a:r>
              <a:rPr lang="fr-FR" dirty="0"/>
              <a:t> 460/600 au 1300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23767" y="5867740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Raccordement type B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799692" y="700172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Raccordement type B</a:t>
            </a:r>
          </a:p>
        </p:txBody>
      </p:sp>
      <p:sp>
        <p:nvSpPr>
          <p:cNvPr id="16" name="Ellipse 15"/>
          <p:cNvSpPr/>
          <p:nvPr/>
        </p:nvSpPr>
        <p:spPr>
          <a:xfrm>
            <a:off x="3698682" y="2699388"/>
            <a:ext cx="720080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 flipH="1" flipV="1">
            <a:off x="2095500" y="2905125"/>
            <a:ext cx="1603183" cy="294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91856" y="2489626"/>
            <a:ext cx="13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Raccordement type A</a:t>
            </a:r>
          </a:p>
          <a:p>
            <a:r>
              <a:rPr lang="fr-FR" sz="1200" dirty="0"/>
              <a:t>à positionner sur site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2447764" y="565171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4031940" y="565171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771800" y="565171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3707971" y="565171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2447764" y="5867740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3707971" y="5867740"/>
            <a:ext cx="323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4418762" y="565171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4094793" y="565171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4094793" y="5867740"/>
            <a:ext cx="323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7479035" y="565171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7155066" y="565171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7155066" y="5867740"/>
            <a:ext cx="323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4116696" y="1124744"/>
            <a:ext cx="0" cy="206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4440665" y="1124744"/>
            <a:ext cx="0" cy="206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4116696" y="1124744"/>
            <a:ext cx="323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V="1">
            <a:off x="3689683" y="1124499"/>
            <a:ext cx="0" cy="206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4013652" y="1124499"/>
            <a:ext cx="0" cy="206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3689683" y="1124499"/>
            <a:ext cx="323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V="1">
            <a:off x="4116696" y="3233451"/>
            <a:ext cx="0" cy="447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V="1">
            <a:off x="4440665" y="3233451"/>
            <a:ext cx="0" cy="44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4116696" y="3451477"/>
            <a:ext cx="323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6790153" y="3235593"/>
            <a:ext cx="0" cy="447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 flipV="1">
            <a:off x="7114122" y="3235593"/>
            <a:ext cx="0" cy="44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6790153" y="3453619"/>
            <a:ext cx="323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3926538" y="524025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e 105"/>
          <p:cNvSpPr/>
          <p:nvPr/>
        </p:nvSpPr>
        <p:spPr>
          <a:xfrm>
            <a:off x="4142562" y="52042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/>
          <p:nvPr/>
        </p:nvSpPr>
        <p:spPr>
          <a:xfrm>
            <a:off x="3890534" y="52042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8" name="Connecteur droit 107"/>
          <p:cNvCxnSpPr/>
          <p:nvPr/>
        </p:nvCxnSpPr>
        <p:spPr>
          <a:xfrm>
            <a:off x="3957255" y="175513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llipse 108"/>
          <p:cNvSpPr/>
          <p:nvPr/>
        </p:nvSpPr>
        <p:spPr>
          <a:xfrm>
            <a:off x="4153157" y="17191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>
            <a:off x="3901129" y="17191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9" name="Connecteur droit 78"/>
          <p:cNvCxnSpPr/>
          <p:nvPr/>
        </p:nvCxnSpPr>
        <p:spPr>
          <a:xfrm>
            <a:off x="3609975" y="122799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3609975" y="5759728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Ellipse 111"/>
          <p:cNvSpPr/>
          <p:nvPr/>
        </p:nvSpPr>
        <p:spPr>
          <a:xfrm>
            <a:off x="3775174" y="5073568"/>
            <a:ext cx="567095" cy="333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/>
        </p:nvSpPr>
        <p:spPr>
          <a:xfrm>
            <a:off x="3758987" y="1578289"/>
            <a:ext cx="567095" cy="333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4" name="Connecteur droit 113"/>
          <p:cNvCxnSpPr>
            <a:stCxn id="120" idx="2"/>
          </p:cNvCxnSpPr>
          <p:nvPr/>
        </p:nvCxnSpPr>
        <p:spPr>
          <a:xfrm flipH="1">
            <a:off x="2095500" y="1744977"/>
            <a:ext cx="1663487" cy="1160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>
            <a:stCxn id="112" idx="1"/>
          </p:cNvCxnSpPr>
          <p:nvPr/>
        </p:nvCxnSpPr>
        <p:spPr>
          <a:xfrm flipH="1" flipV="1">
            <a:off x="2095500" y="2905125"/>
            <a:ext cx="1762723" cy="2217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/>
        </p:nvCxnSpPr>
        <p:spPr>
          <a:xfrm>
            <a:off x="3238500" y="9771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530128" y="995241"/>
            <a:ext cx="1024811" cy="508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>
            <a:stCxn id="14" idx="1"/>
            <a:endCxn id="41" idx="3"/>
          </p:cNvCxnSpPr>
          <p:nvPr/>
        </p:nvCxnSpPr>
        <p:spPr>
          <a:xfrm flipH="1" flipV="1">
            <a:off x="3322866" y="838672"/>
            <a:ext cx="357342" cy="231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3609975" y="5524500"/>
            <a:ext cx="944964" cy="476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>
            <a:stCxn id="12" idx="1"/>
            <a:endCxn id="22" idx="6"/>
          </p:cNvCxnSpPr>
          <p:nvPr/>
        </p:nvCxnSpPr>
        <p:spPr>
          <a:xfrm flipH="1" flipV="1">
            <a:off x="4554939" y="5762625"/>
            <a:ext cx="368828" cy="243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4058721" y="1331237"/>
            <a:ext cx="0" cy="1904356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4058721" y="3683171"/>
            <a:ext cx="8454" cy="1968545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479920" y="2325051"/>
            <a:ext cx="981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Joint 18 x 10</a:t>
            </a:r>
          </a:p>
        </p:txBody>
      </p:sp>
      <p:cxnSp>
        <p:nvCxnSpPr>
          <p:cNvPr id="15" name="Connecteur droit 14"/>
          <p:cNvCxnSpPr>
            <a:stCxn id="11" idx="1"/>
          </p:cNvCxnSpPr>
          <p:nvPr/>
        </p:nvCxnSpPr>
        <p:spPr>
          <a:xfrm flipH="1" flipV="1">
            <a:off x="4082457" y="2282343"/>
            <a:ext cx="1397463" cy="181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1" idx="1"/>
          </p:cNvCxnSpPr>
          <p:nvPr/>
        </p:nvCxnSpPr>
        <p:spPr>
          <a:xfrm flipH="1">
            <a:off x="4067175" y="2463551"/>
            <a:ext cx="1412745" cy="2127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1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48337"/>
              </p:ext>
            </p:extLst>
          </p:nvPr>
        </p:nvGraphicFramePr>
        <p:xfrm>
          <a:off x="142844" y="6000768"/>
          <a:ext cx="1454150" cy="609600"/>
        </p:xfrm>
        <a:graphic>
          <a:graphicData uri="http://schemas.openxmlformats.org/drawingml/2006/table">
            <a:tbl>
              <a:tblPr/>
              <a:tblGrid>
                <a:gridCol w="72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Comic Sans MS"/>
                          <a:ea typeface="Times New Roman"/>
                          <a:cs typeface="Times New Roman"/>
                        </a:rPr>
                        <a:t>QM</a:t>
                      </a:r>
                      <a:endParaRPr lang="fr-FR" sz="1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000" dirty="0">
                          <a:latin typeface="Comic Sans MS"/>
                          <a:ea typeface="Times New Roman"/>
                          <a:cs typeface="Times New Roman"/>
                        </a:rPr>
                        <a:t>Révision A</a:t>
                      </a: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cap="small" spc="-100" dirty="0">
                          <a:latin typeface="Comic Sans MS"/>
                          <a:ea typeface="Times New Roman"/>
                          <a:cs typeface="Times New Roman"/>
                        </a:rPr>
                        <a:t>BE – </a:t>
                      </a:r>
                      <a:r>
                        <a:rPr lang="fr-FR" sz="1000" cap="small" spc="-100" baseline="0" dirty="0"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000" cap="small" spc="-100" baseline="0" dirty="0" err="1">
                          <a:latin typeface="Comic Sans MS"/>
                          <a:ea typeface="Times New Roman"/>
                          <a:cs typeface="Times New Roman"/>
                        </a:rPr>
                        <a:t>PILLON</a:t>
                      </a:r>
                      <a:endParaRPr lang="fr-FR" sz="1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cap="small" spc="-100" dirty="0" err="1">
                          <a:latin typeface="Comic Sans MS"/>
                          <a:ea typeface="Times New Roman"/>
                          <a:cs typeface="Times New Roman"/>
                        </a:rPr>
                        <a:t>CTH</a:t>
                      </a:r>
                      <a:endParaRPr lang="fr-FR" sz="1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2844" y="6611779"/>
            <a:ext cx="30718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Page :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501058" y="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2/3</a:t>
            </a:r>
          </a:p>
        </p:txBody>
      </p:sp>
      <p:pic>
        <p:nvPicPr>
          <p:cNvPr id="102" name="Image 5" descr="6,3x25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8656" t="28847" r="4779" b="25000"/>
          <a:stretch>
            <a:fillRect/>
          </a:stretch>
        </p:blipFill>
        <p:spPr bwMode="auto">
          <a:xfrm>
            <a:off x="1280450" y="362417"/>
            <a:ext cx="762000" cy="3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Flèche vers le haut 104"/>
          <p:cNvSpPr/>
          <p:nvPr/>
        </p:nvSpPr>
        <p:spPr>
          <a:xfrm rot="5400000">
            <a:off x="2379351" y="192471"/>
            <a:ext cx="45721" cy="649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6" name="ZoneTexte 105"/>
          <p:cNvSpPr txBox="1"/>
          <p:nvPr/>
        </p:nvSpPr>
        <p:spPr>
          <a:xfrm>
            <a:off x="2726953" y="371240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cs typeface="Arial" pitchFamily="34" charset="0"/>
                <a:sym typeface="Symbol"/>
              </a:rPr>
              <a:t></a:t>
            </a:r>
            <a:r>
              <a:rPr lang="fr-FR" sz="1000" dirty="0">
                <a:cs typeface="Arial" pitchFamily="34" charset="0"/>
              </a:rPr>
              <a:t> 6.3 x 25 Z422011 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855096" y="394101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32 x</a:t>
            </a:r>
          </a:p>
        </p:txBody>
      </p:sp>
      <p:sp>
        <p:nvSpPr>
          <p:cNvPr id="112" name="ZoneTexte 45"/>
          <p:cNvSpPr txBox="1">
            <a:spLocks noChangeArrowheads="1"/>
          </p:cNvSpPr>
          <p:nvPr/>
        </p:nvSpPr>
        <p:spPr bwMode="auto">
          <a:xfrm>
            <a:off x="2756464" y="833182"/>
            <a:ext cx="14029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000" dirty="0">
                <a:latin typeface="+mn-lt"/>
                <a:cs typeface="Arial" pitchFamily="34" charset="0"/>
              </a:rPr>
              <a:t>CHC M12x160 L770002</a:t>
            </a:r>
          </a:p>
        </p:txBody>
      </p:sp>
      <p:pic>
        <p:nvPicPr>
          <p:cNvPr id="113" name="Picture 2" descr="X:\Bureau d'Etudes\=AXM=\pochon de raccordement\CENTRALE COUDEE\H10000996-AXM65\100_1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50" y="833182"/>
            <a:ext cx="1071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ZoneTexte 122"/>
          <p:cNvSpPr txBox="1"/>
          <p:nvPr/>
        </p:nvSpPr>
        <p:spPr>
          <a:xfrm>
            <a:off x="886590" y="833182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4 x</a:t>
            </a:r>
          </a:p>
        </p:txBody>
      </p:sp>
      <p:sp>
        <p:nvSpPr>
          <p:cNvPr id="124" name="Flèche vers le haut 123"/>
          <p:cNvSpPr/>
          <p:nvPr/>
        </p:nvSpPr>
        <p:spPr>
          <a:xfrm rot="5400000">
            <a:off x="2557061" y="784978"/>
            <a:ext cx="45719" cy="3426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40" name="Picture 2" descr="X:\Bureau d'Etudes\=AXM=\pochon de raccordement\photos divers\raccordement recup h10001355G 0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50" y="1203562"/>
            <a:ext cx="5397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3" descr="X:\Bureau d'Etudes\=AXM=\pochon de raccordement\photos divers\raccordement recup h10001355G 0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80" y="1809512"/>
            <a:ext cx="5318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273425" y="2425614"/>
            <a:ext cx="549652" cy="5438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4" name="Text Box 28"/>
          <p:cNvSpPr txBox="1">
            <a:spLocks noChangeArrowheads="1"/>
          </p:cNvSpPr>
          <p:nvPr/>
        </p:nvSpPr>
        <p:spPr bwMode="auto">
          <a:xfrm flipH="1">
            <a:off x="2247813" y="1390290"/>
            <a:ext cx="10715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dirty="0">
                <a:sym typeface="Symbol" pitchFamily="18" charset="2"/>
              </a:rPr>
              <a:t>HT38802</a:t>
            </a:r>
          </a:p>
        </p:txBody>
      </p:sp>
      <p:sp>
        <p:nvSpPr>
          <p:cNvPr id="159" name="ZoneTexte 158"/>
          <p:cNvSpPr txBox="1"/>
          <p:nvPr/>
        </p:nvSpPr>
        <p:spPr>
          <a:xfrm>
            <a:off x="930271" y="1381478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4 x</a:t>
            </a:r>
          </a:p>
        </p:txBody>
      </p:sp>
      <p:sp>
        <p:nvSpPr>
          <p:cNvPr id="161" name="Text Box 28"/>
          <p:cNvSpPr txBox="1">
            <a:spLocks noChangeArrowheads="1"/>
          </p:cNvSpPr>
          <p:nvPr/>
        </p:nvSpPr>
        <p:spPr bwMode="auto">
          <a:xfrm flipH="1">
            <a:off x="2264674" y="1951104"/>
            <a:ext cx="10715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dirty="0">
                <a:cs typeface="Arial" pitchFamily="34" charset="0"/>
              </a:rPr>
              <a:t>L807802</a:t>
            </a:r>
            <a:endParaRPr lang="fr-FR" sz="1000" dirty="0">
              <a:sym typeface="Symbol" pitchFamily="18" charset="2"/>
            </a:endParaRPr>
          </a:p>
        </p:txBody>
      </p:sp>
      <p:sp>
        <p:nvSpPr>
          <p:cNvPr id="162" name="ZoneTexte 161"/>
          <p:cNvSpPr txBox="1"/>
          <p:nvPr/>
        </p:nvSpPr>
        <p:spPr>
          <a:xfrm>
            <a:off x="919888" y="192421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4 x</a:t>
            </a:r>
          </a:p>
        </p:txBody>
      </p:sp>
      <p:sp>
        <p:nvSpPr>
          <p:cNvPr id="164" name="Text Box 28"/>
          <p:cNvSpPr txBox="1">
            <a:spLocks noChangeArrowheads="1"/>
          </p:cNvSpPr>
          <p:nvPr/>
        </p:nvSpPr>
        <p:spPr bwMode="auto">
          <a:xfrm flipH="1">
            <a:off x="2284072" y="2544645"/>
            <a:ext cx="10715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dirty="0">
                <a:cs typeface="Arial" pitchFamily="34" charset="0"/>
              </a:rPr>
              <a:t>HR30802</a:t>
            </a:r>
            <a:endParaRPr lang="fr-FR" sz="1000" dirty="0">
              <a:sym typeface="Symbol" pitchFamily="18" charset="2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919888" y="254034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8 x</a:t>
            </a:r>
          </a:p>
        </p:txBody>
      </p:sp>
      <p:sp>
        <p:nvSpPr>
          <p:cNvPr id="168" name="Flèche vers le haut 167"/>
          <p:cNvSpPr/>
          <p:nvPr/>
        </p:nvSpPr>
        <p:spPr>
          <a:xfrm rot="5400000">
            <a:off x="2062421" y="1343486"/>
            <a:ext cx="45719" cy="3426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70" name="Flèche vers le haut 169"/>
          <p:cNvSpPr/>
          <p:nvPr/>
        </p:nvSpPr>
        <p:spPr>
          <a:xfrm rot="5400000">
            <a:off x="2085736" y="1902699"/>
            <a:ext cx="45719" cy="3426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72" name="Flèche vers le haut 171"/>
          <p:cNvSpPr/>
          <p:nvPr/>
        </p:nvSpPr>
        <p:spPr>
          <a:xfrm rot="5400000">
            <a:off x="2070500" y="2512569"/>
            <a:ext cx="45719" cy="3426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4" y="3607825"/>
            <a:ext cx="3927407" cy="221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5692" y="3219443"/>
            <a:ext cx="81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Type 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72945" y="3219443"/>
            <a:ext cx="80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Type B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35" y="3738919"/>
            <a:ext cx="4145459" cy="194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04" y="846303"/>
            <a:ext cx="637024" cy="45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Flèche vers le haut 34"/>
          <p:cNvSpPr/>
          <p:nvPr/>
        </p:nvSpPr>
        <p:spPr>
          <a:xfrm rot="5400000">
            <a:off x="6201510" y="743845"/>
            <a:ext cx="45721" cy="649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8" name="ZoneTexte 45"/>
          <p:cNvSpPr txBox="1">
            <a:spLocks noChangeArrowheads="1"/>
          </p:cNvSpPr>
          <p:nvPr/>
        </p:nvSpPr>
        <p:spPr bwMode="auto">
          <a:xfrm>
            <a:off x="6705331" y="956293"/>
            <a:ext cx="19223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000" dirty="0">
                <a:latin typeface="+mn-lt"/>
                <a:cs typeface="Arial" pitchFamily="34" charset="0"/>
              </a:rPr>
              <a:t>RONDELLE PLATE M16U 0440564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55018" y="96833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8 x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57" y="1400305"/>
            <a:ext cx="632071" cy="48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Flèche vers le haut 40"/>
          <p:cNvSpPr/>
          <p:nvPr/>
        </p:nvSpPr>
        <p:spPr>
          <a:xfrm rot="5400000" flipH="1">
            <a:off x="6214120" y="1290008"/>
            <a:ext cx="60361" cy="649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2" name="ZoneTexte 45"/>
          <p:cNvSpPr txBox="1">
            <a:spLocks noChangeArrowheads="1"/>
          </p:cNvSpPr>
          <p:nvPr/>
        </p:nvSpPr>
        <p:spPr bwMode="auto">
          <a:xfrm>
            <a:off x="6705331" y="1471625"/>
            <a:ext cx="1449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000" dirty="0">
                <a:latin typeface="+mn-lt"/>
                <a:cs typeface="Arial" pitchFamily="34" charset="0"/>
              </a:rPr>
              <a:t>ECROUS HM16 0438038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655018" y="1521817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8 x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57" y="264746"/>
            <a:ext cx="637024" cy="46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Flèche vers le haut 48"/>
          <p:cNvSpPr/>
          <p:nvPr/>
        </p:nvSpPr>
        <p:spPr>
          <a:xfrm rot="5400000">
            <a:off x="6201509" y="199163"/>
            <a:ext cx="45721" cy="649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1" name="ZoneTexte 45"/>
          <p:cNvSpPr txBox="1">
            <a:spLocks noChangeArrowheads="1"/>
          </p:cNvSpPr>
          <p:nvPr/>
        </p:nvSpPr>
        <p:spPr bwMode="auto">
          <a:xfrm>
            <a:off x="6713251" y="385693"/>
            <a:ext cx="21771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000" dirty="0">
                <a:latin typeface="+mn-lt"/>
                <a:cs typeface="Arial" pitchFamily="34" charset="0"/>
              </a:rPr>
              <a:t>VIS DE TENSION M16 Lg.660 H214410 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4655018" y="377931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4 x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4371975" y="184666"/>
            <a:ext cx="0" cy="64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259289"/>
              </p:ext>
            </p:extLst>
          </p:nvPr>
        </p:nvGraphicFramePr>
        <p:xfrm>
          <a:off x="142844" y="6000768"/>
          <a:ext cx="1454150" cy="609600"/>
        </p:xfrm>
        <a:graphic>
          <a:graphicData uri="http://schemas.openxmlformats.org/drawingml/2006/table">
            <a:tbl>
              <a:tblPr/>
              <a:tblGrid>
                <a:gridCol w="72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Comic Sans MS"/>
                          <a:ea typeface="Times New Roman"/>
                          <a:cs typeface="Times New Roman"/>
                        </a:rPr>
                        <a:t>QM</a:t>
                      </a:r>
                      <a:endParaRPr lang="fr-FR" sz="1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1000" dirty="0">
                          <a:latin typeface="Comic Sans MS"/>
                          <a:ea typeface="Times New Roman"/>
                          <a:cs typeface="Times New Roman"/>
                        </a:rPr>
                        <a:t>Révision A</a:t>
                      </a: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cap="small" spc="-100" dirty="0">
                          <a:latin typeface="Comic Sans MS"/>
                          <a:ea typeface="Times New Roman"/>
                          <a:cs typeface="Times New Roman"/>
                        </a:rPr>
                        <a:t>BE – </a:t>
                      </a:r>
                      <a:r>
                        <a:rPr lang="fr-FR" sz="1000" cap="small" spc="-100" baseline="0" dirty="0">
                          <a:latin typeface="Comic Sans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000" cap="small" spc="-100" baseline="0" dirty="0" err="1">
                          <a:latin typeface="Comic Sans MS"/>
                          <a:ea typeface="Times New Roman"/>
                          <a:cs typeface="Times New Roman"/>
                        </a:rPr>
                        <a:t>PILLON</a:t>
                      </a:r>
                      <a:endParaRPr lang="fr-FR" sz="1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cap="small" spc="-100" dirty="0" err="1">
                          <a:latin typeface="Comic Sans MS"/>
                          <a:ea typeface="Times New Roman"/>
                          <a:cs typeface="Times New Roman"/>
                        </a:rPr>
                        <a:t>CTH</a:t>
                      </a:r>
                      <a:endParaRPr lang="fr-FR" sz="1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2844" y="6611779"/>
            <a:ext cx="30718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Page :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501058" y="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3/3</a:t>
            </a:r>
          </a:p>
        </p:txBody>
      </p:sp>
      <p:pic>
        <p:nvPicPr>
          <p:cNvPr id="175" name="Picture 17" descr="1388003"/>
          <p:cNvPicPr>
            <a:picLocks noChangeAspect="1" noChangeArrowheads="1"/>
          </p:cNvPicPr>
          <p:nvPr/>
        </p:nvPicPr>
        <p:blipFill>
          <a:blip r:embed="rId2"/>
          <a:srcRect b="7692"/>
          <a:stretch>
            <a:fillRect/>
          </a:stretch>
        </p:blipFill>
        <p:spPr bwMode="auto">
          <a:xfrm>
            <a:off x="821965" y="700016"/>
            <a:ext cx="952507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6" name="ZoneTexte 175"/>
          <p:cNvSpPr txBox="1"/>
          <p:nvPr/>
        </p:nvSpPr>
        <p:spPr>
          <a:xfrm>
            <a:off x="3013643" y="983381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dirty="0">
                <a:cs typeface="Arial" pitchFamily="34" charset="0"/>
                <a:sym typeface="Symbol" pitchFamily="18" charset="2"/>
              </a:rPr>
              <a:t> 18X10  </a:t>
            </a:r>
            <a:r>
              <a:rPr lang="fr-FR" sz="1000" dirty="0">
                <a:sym typeface="Symbol" pitchFamily="18" charset="2"/>
              </a:rPr>
              <a:t>Z222001</a:t>
            </a:r>
          </a:p>
        </p:txBody>
      </p:sp>
      <p:sp>
        <p:nvSpPr>
          <p:cNvPr id="198" name="Flèche vers le haut 197"/>
          <p:cNvSpPr/>
          <p:nvPr/>
        </p:nvSpPr>
        <p:spPr>
          <a:xfrm rot="5400000">
            <a:off x="2281269" y="693285"/>
            <a:ext cx="45719" cy="8264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006882"/>
              </p:ext>
            </p:extLst>
          </p:nvPr>
        </p:nvGraphicFramePr>
        <p:xfrm>
          <a:off x="775130" y="599761"/>
          <a:ext cx="3838576" cy="3248809"/>
        </p:xfrm>
        <a:graphic>
          <a:graphicData uri="http://schemas.openxmlformats.org/drawingml/2006/table">
            <a:tbl>
              <a:tblPr/>
              <a:tblGrid>
                <a:gridCol w="1553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4259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 err="1"/>
                        <a:t>CTH</a:t>
                      </a:r>
                      <a:r>
                        <a:rPr lang="fr-FR" sz="800" dirty="0"/>
                        <a:t> 460/600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 m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455">
                <a:tc>
                  <a:txBody>
                    <a:bodyPr/>
                    <a:lstStyle/>
                    <a:p>
                      <a:r>
                        <a:rPr lang="fr-FR" sz="800" dirty="0" err="1"/>
                        <a:t>CTH</a:t>
                      </a:r>
                      <a:r>
                        <a:rPr lang="fr-FR" sz="800" dirty="0"/>
                        <a:t> 460/770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13 m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215">
                <a:tc>
                  <a:txBody>
                    <a:bodyPr/>
                    <a:lstStyle/>
                    <a:p>
                      <a:r>
                        <a:rPr lang="fr-FR" sz="800" dirty="0" err="1"/>
                        <a:t>CTH</a:t>
                      </a:r>
                      <a:r>
                        <a:rPr lang="fr-FR" sz="800" dirty="0"/>
                        <a:t> 460/940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15 m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75">
                <a:tc>
                  <a:txBody>
                    <a:bodyPr/>
                    <a:lstStyle/>
                    <a:p>
                      <a:r>
                        <a:rPr lang="fr-FR" sz="800" dirty="0" err="1"/>
                        <a:t>CTH</a:t>
                      </a:r>
                      <a:r>
                        <a:rPr lang="fr-FR" sz="800" dirty="0"/>
                        <a:t> 460/1100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 m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35">
                <a:tc>
                  <a:txBody>
                    <a:bodyPr/>
                    <a:lstStyle/>
                    <a:p>
                      <a:r>
                        <a:rPr lang="fr-FR" sz="800" dirty="0" err="1"/>
                        <a:t>CTH</a:t>
                      </a:r>
                      <a:r>
                        <a:rPr lang="fr-FR" sz="800" dirty="0"/>
                        <a:t> 460/1300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17 m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735">
                <a:tc>
                  <a:txBody>
                    <a:bodyPr/>
                    <a:lstStyle/>
                    <a:p>
                      <a:r>
                        <a:rPr lang="fr-FR" sz="800" dirty="0" err="1"/>
                        <a:t>CTH</a:t>
                      </a:r>
                      <a:r>
                        <a:rPr lang="fr-FR" sz="800" dirty="0"/>
                        <a:t> 600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13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735">
                <a:tc>
                  <a:txBody>
                    <a:bodyPr/>
                    <a:lstStyle/>
                    <a:p>
                      <a:r>
                        <a:rPr lang="fr-FR" sz="800" dirty="0" err="1"/>
                        <a:t>CTH</a:t>
                      </a:r>
                      <a:r>
                        <a:rPr lang="fr-FR" sz="800" dirty="0"/>
                        <a:t> 770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735">
                <a:tc>
                  <a:txBody>
                    <a:bodyPr/>
                    <a:lstStyle/>
                    <a:p>
                      <a:r>
                        <a:rPr lang="fr-FR" sz="800" dirty="0" err="1"/>
                        <a:t>CTH</a:t>
                      </a:r>
                      <a:r>
                        <a:rPr lang="fr-FR" sz="800" dirty="0"/>
                        <a:t> 940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735">
                <a:tc>
                  <a:txBody>
                    <a:bodyPr/>
                    <a:lstStyle/>
                    <a:p>
                      <a:r>
                        <a:rPr lang="fr-FR" sz="800" dirty="0" err="1"/>
                        <a:t>CTH</a:t>
                      </a:r>
                      <a:r>
                        <a:rPr lang="fr-FR" sz="800" dirty="0"/>
                        <a:t> 1100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17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735">
                <a:tc>
                  <a:txBody>
                    <a:bodyPr/>
                    <a:lstStyle/>
                    <a:p>
                      <a:r>
                        <a:rPr lang="fr-FR" sz="800" dirty="0" err="1"/>
                        <a:t>CTH</a:t>
                      </a:r>
                      <a:r>
                        <a:rPr lang="fr-FR" sz="800" dirty="0"/>
                        <a:t> 1300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18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4874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153</Words>
  <Application>Microsoft Office PowerPoint</Application>
  <PresentationFormat>Affichage à l'écran (4:3)</PresentationFormat>
  <Paragraphs>68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Groupe CIAT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krousseau</dc:creator>
  <cp:lastModifiedBy>AUVERNET Pierre</cp:lastModifiedBy>
  <cp:revision>157</cp:revision>
  <cp:lastPrinted>2012-09-11T07:16:07Z</cp:lastPrinted>
  <dcterms:created xsi:type="dcterms:W3CDTF">2010-10-01T07:14:04Z</dcterms:created>
  <dcterms:modified xsi:type="dcterms:W3CDTF">2023-07-19T12:40:00Z</dcterms:modified>
</cp:coreProperties>
</file>